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Lst>
  <p:sldSz cx="10691813" cy="75596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17" autoAdjust="0"/>
    <p:restoredTop sz="94660"/>
  </p:normalViewPr>
  <p:slideViewPr>
    <p:cSldViewPr snapToGrid="0">
      <p:cViewPr varScale="1">
        <p:scale>
          <a:sx n="78" d="100"/>
          <a:sy n="78" d="100"/>
        </p:scale>
        <p:origin x="1339" y="62"/>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820CB2-1AAC-46EE-9C23-D2F7DC24CE22}" type="datetimeFigureOut">
              <a:rPr lang="nb-NO" smtClean="0"/>
              <a:t>09.12.2019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62789DB-A762-47C3-8E7A-B1E9C812CE79}" type="slidenum">
              <a:rPr lang="nb-NO" smtClean="0"/>
              <a:t>‹#›</a:t>
            </a:fld>
            <a:endParaRPr lang="nb-NO"/>
          </a:p>
        </p:txBody>
      </p:sp>
    </p:spTree>
    <p:extLst>
      <p:ext uri="{BB962C8B-B14F-4D97-AF65-F5344CB8AC3E}">
        <p14:creationId xmlns:p14="http://schemas.microsoft.com/office/powerpoint/2010/main" val="242457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20CB2-1AAC-46EE-9C23-D2F7DC24CE22}" type="datetimeFigureOut">
              <a:rPr lang="nb-NO" smtClean="0"/>
              <a:t>09.12.2019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62789DB-A762-47C3-8E7A-B1E9C812CE79}" type="slidenum">
              <a:rPr lang="nb-NO" smtClean="0"/>
              <a:t>‹#›</a:t>
            </a:fld>
            <a:endParaRPr lang="nb-NO"/>
          </a:p>
        </p:txBody>
      </p:sp>
    </p:spTree>
    <p:extLst>
      <p:ext uri="{BB962C8B-B14F-4D97-AF65-F5344CB8AC3E}">
        <p14:creationId xmlns:p14="http://schemas.microsoft.com/office/powerpoint/2010/main" val="290988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20CB2-1AAC-46EE-9C23-D2F7DC24CE22}" type="datetimeFigureOut">
              <a:rPr lang="nb-NO" smtClean="0"/>
              <a:t>09.12.2019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62789DB-A762-47C3-8E7A-B1E9C812CE79}" type="slidenum">
              <a:rPr lang="nb-NO" smtClean="0"/>
              <a:t>‹#›</a:t>
            </a:fld>
            <a:endParaRPr lang="nb-NO"/>
          </a:p>
        </p:txBody>
      </p:sp>
    </p:spTree>
    <p:extLst>
      <p:ext uri="{BB962C8B-B14F-4D97-AF65-F5344CB8AC3E}">
        <p14:creationId xmlns:p14="http://schemas.microsoft.com/office/powerpoint/2010/main" val="413739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20CB2-1AAC-46EE-9C23-D2F7DC24CE22}" type="datetimeFigureOut">
              <a:rPr lang="nb-NO" smtClean="0"/>
              <a:t>09.12.2019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62789DB-A762-47C3-8E7A-B1E9C812CE79}" type="slidenum">
              <a:rPr lang="nb-NO" smtClean="0"/>
              <a:t>‹#›</a:t>
            </a:fld>
            <a:endParaRPr lang="nb-NO"/>
          </a:p>
        </p:txBody>
      </p:sp>
    </p:spTree>
    <p:extLst>
      <p:ext uri="{BB962C8B-B14F-4D97-AF65-F5344CB8AC3E}">
        <p14:creationId xmlns:p14="http://schemas.microsoft.com/office/powerpoint/2010/main" val="217710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820CB2-1AAC-46EE-9C23-D2F7DC24CE22}" type="datetimeFigureOut">
              <a:rPr lang="nb-NO" smtClean="0"/>
              <a:t>09.12.2019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62789DB-A762-47C3-8E7A-B1E9C812CE79}" type="slidenum">
              <a:rPr lang="nb-NO" smtClean="0"/>
              <a:t>‹#›</a:t>
            </a:fld>
            <a:endParaRPr lang="nb-NO"/>
          </a:p>
        </p:txBody>
      </p:sp>
    </p:spTree>
    <p:extLst>
      <p:ext uri="{BB962C8B-B14F-4D97-AF65-F5344CB8AC3E}">
        <p14:creationId xmlns:p14="http://schemas.microsoft.com/office/powerpoint/2010/main" val="147520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20CB2-1AAC-46EE-9C23-D2F7DC24CE22}" type="datetimeFigureOut">
              <a:rPr lang="nb-NO" smtClean="0"/>
              <a:t>09.12.2019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662789DB-A762-47C3-8E7A-B1E9C812CE79}" type="slidenum">
              <a:rPr lang="nb-NO" smtClean="0"/>
              <a:t>‹#›</a:t>
            </a:fld>
            <a:endParaRPr lang="nb-NO"/>
          </a:p>
        </p:txBody>
      </p:sp>
    </p:spTree>
    <p:extLst>
      <p:ext uri="{BB962C8B-B14F-4D97-AF65-F5344CB8AC3E}">
        <p14:creationId xmlns:p14="http://schemas.microsoft.com/office/powerpoint/2010/main" val="1109500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820CB2-1AAC-46EE-9C23-D2F7DC24CE22}" type="datetimeFigureOut">
              <a:rPr lang="nb-NO" smtClean="0"/>
              <a:t>09.12.2019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662789DB-A762-47C3-8E7A-B1E9C812CE79}" type="slidenum">
              <a:rPr lang="nb-NO" smtClean="0"/>
              <a:t>‹#›</a:t>
            </a:fld>
            <a:endParaRPr lang="nb-NO"/>
          </a:p>
        </p:txBody>
      </p:sp>
    </p:spTree>
    <p:extLst>
      <p:ext uri="{BB962C8B-B14F-4D97-AF65-F5344CB8AC3E}">
        <p14:creationId xmlns:p14="http://schemas.microsoft.com/office/powerpoint/2010/main" val="2600031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820CB2-1AAC-46EE-9C23-D2F7DC24CE22}" type="datetimeFigureOut">
              <a:rPr lang="nb-NO" smtClean="0"/>
              <a:t>09.12.2019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662789DB-A762-47C3-8E7A-B1E9C812CE79}" type="slidenum">
              <a:rPr lang="nb-NO" smtClean="0"/>
              <a:t>‹#›</a:t>
            </a:fld>
            <a:endParaRPr lang="nb-NO"/>
          </a:p>
        </p:txBody>
      </p:sp>
    </p:spTree>
    <p:extLst>
      <p:ext uri="{BB962C8B-B14F-4D97-AF65-F5344CB8AC3E}">
        <p14:creationId xmlns:p14="http://schemas.microsoft.com/office/powerpoint/2010/main" val="315022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20CB2-1AAC-46EE-9C23-D2F7DC24CE22}" type="datetimeFigureOut">
              <a:rPr lang="nb-NO" smtClean="0"/>
              <a:t>09.12.2019</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662789DB-A762-47C3-8E7A-B1E9C812CE79}" type="slidenum">
              <a:rPr lang="nb-NO" smtClean="0"/>
              <a:t>‹#›</a:t>
            </a:fld>
            <a:endParaRPr lang="nb-NO"/>
          </a:p>
        </p:txBody>
      </p:sp>
    </p:spTree>
    <p:extLst>
      <p:ext uri="{BB962C8B-B14F-4D97-AF65-F5344CB8AC3E}">
        <p14:creationId xmlns:p14="http://schemas.microsoft.com/office/powerpoint/2010/main" val="1914061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54820CB2-1AAC-46EE-9C23-D2F7DC24CE22}" type="datetimeFigureOut">
              <a:rPr lang="nb-NO" smtClean="0"/>
              <a:t>09.12.2019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662789DB-A762-47C3-8E7A-B1E9C812CE79}" type="slidenum">
              <a:rPr lang="nb-NO" smtClean="0"/>
              <a:t>‹#›</a:t>
            </a:fld>
            <a:endParaRPr lang="nb-NO"/>
          </a:p>
        </p:txBody>
      </p:sp>
    </p:spTree>
    <p:extLst>
      <p:ext uri="{BB962C8B-B14F-4D97-AF65-F5344CB8AC3E}">
        <p14:creationId xmlns:p14="http://schemas.microsoft.com/office/powerpoint/2010/main" val="84840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54820CB2-1AAC-46EE-9C23-D2F7DC24CE22}" type="datetimeFigureOut">
              <a:rPr lang="nb-NO" smtClean="0"/>
              <a:t>09.12.2019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662789DB-A762-47C3-8E7A-B1E9C812CE79}" type="slidenum">
              <a:rPr lang="nb-NO" smtClean="0"/>
              <a:t>‹#›</a:t>
            </a:fld>
            <a:endParaRPr lang="nb-NO"/>
          </a:p>
        </p:txBody>
      </p:sp>
    </p:spTree>
    <p:extLst>
      <p:ext uri="{BB962C8B-B14F-4D97-AF65-F5344CB8AC3E}">
        <p14:creationId xmlns:p14="http://schemas.microsoft.com/office/powerpoint/2010/main" val="1281459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54820CB2-1AAC-46EE-9C23-D2F7DC24CE22}" type="datetimeFigureOut">
              <a:rPr lang="nb-NO" smtClean="0"/>
              <a:t>09.12.2019</a:t>
            </a:fld>
            <a:endParaRPr lang="nb-NO"/>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662789DB-A762-47C3-8E7A-B1E9C812CE79}" type="slidenum">
              <a:rPr lang="nb-NO" smtClean="0"/>
              <a:t>‹#›</a:t>
            </a:fld>
            <a:endParaRPr lang="nb-NO"/>
          </a:p>
        </p:txBody>
      </p:sp>
    </p:spTree>
    <p:extLst>
      <p:ext uri="{BB962C8B-B14F-4D97-AF65-F5344CB8AC3E}">
        <p14:creationId xmlns:p14="http://schemas.microsoft.com/office/powerpoint/2010/main" val="27522239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rotary.no/" TargetMode="External"/><Relationship Id="rId3" Type="http://schemas.openxmlformats.org/officeDocument/2006/relationships/image" Target="../media/image2.png"/><Relationship Id="rId7" Type="http://schemas.openxmlformats.org/officeDocument/2006/relationships/hyperlink" Target="http://www.molde.rotary.no/"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D4DAB44-A9B6-4549-AE5B-8405E8FC9075}"/>
              </a:ext>
            </a:extLst>
          </p:cNvPr>
          <p:cNvSpPr>
            <a:spLocks noChangeArrowheads="1"/>
          </p:cNvSpPr>
          <p:nvPr/>
        </p:nvSpPr>
        <p:spPr bwMode="auto">
          <a:xfrm>
            <a:off x="392906" y="1029439"/>
            <a:ext cx="150106" cy="30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endParaRPr lang="nb-NO" sz="1463"/>
          </a:p>
        </p:txBody>
      </p:sp>
      <p:pic>
        <p:nvPicPr>
          <p:cNvPr id="2049" name="Bilde 5">
            <a:extLst>
              <a:ext uri="{FF2B5EF4-FFF2-40B4-BE49-F238E27FC236}">
                <a16:creationId xmlns:a16="http://schemas.microsoft.com/office/drawing/2014/main" id="{F8CD8DF1-6109-4960-B590-FB8F98882B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81" t="21949" r="13173" b="7665"/>
          <a:stretch/>
        </p:blipFill>
        <p:spPr bwMode="auto">
          <a:xfrm>
            <a:off x="1408410" y="1638899"/>
            <a:ext cx="1497603" cy="1682763"/>
          </a:xfrm>
          <a:prstGeom prst="rect">
            <a:avLst/>
          </a:prstGeom>
          <a:noFill/>
          <a:extLst>
            <a:ext uri="{909E8E84-426E-40DD-AFC4-6F175D3DCCD1}">
              <a14:hiddenFill xmlns:a14="http://schemas.microsoft.com/office/drawing/2010/main">
                <a:solidFill>
                  <a:srgbClr val="FFFFFF"/>
                </a:solidFill>
              </a14:hiddenFill>
            </a:ext>
          </a:extLst>
        </p:spPr>
      </p:pic>
      <p:sp>
        <p:nvSpPr>
          <p:cNvPr id="8" name="Rektangel 7">
            <a:extLst>
              <a:ext uri="{FF2B5EF4-FFF2-40B4-BE49-F238E27FC236}">
                <a16:creationId xmlns:a16="http://schemas.microsoft.com/office/drawing/2014/main" id="{63C30165-0264-45A9-B986-DA05D9624050}"/>
              </a:ext>
            </a:extLst>
          </p:cNvPr>
          <p:cNvSpPr/>
          <p:nvPr/>
        </p:nvSpPr>
        <p:spPr>
          <a:xfrm>
            <a:off x="359999" y="362926"/>
            <a:ext cx="4622211" cy="745717"/>
          </a:xfrm>
          <a:prstGeom prst="rect">
            <a:avLst/>
          </a:prstGeom>
        </p:spPr>
        <p:txBody>
          <a:bodyPr wrap="square">
            <a:spAutoFit/>
          </a:bodyPr>
          <a:lstStyle/>
          <a:p>
            <a:pPr>
              <a:lnSpc>
                <a:spcPct val="107000"/>
              </a:lnSpc>
              <a:spcAft>
                <a:spcPts val="800"/>
              </a:spcAft>
            </a:pPr>
            <a:r>
              <a:rPr lang="nb-NO" altLang="nb-NO" sz="1200" b="1" dirty="0">
                <a:latin typeface="Arial" panose="020B0604020202020204" pitchFamily="34" charset="0"/>
                <a:ea typeface="Calibri" panose="020F0502020204030204" pitchFamily="34" charset="0"/>
                <a:cs typeface="Arial" panose="020B0604020202020204" pitchFamily="34" charset="0"/>
              </a:rPr>
              <a:t>Gapahuk Skaret Skisenter</a:t>
            </a:r>
            <a:endParaRPr lang="nb-NO" sz="11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100" dirty="0">
                <a:latin typeface="Arial" panose="020B0604020202020204" pitchFamily="34" charset="0"/>
                <a:ea typeface="Calibri" panose="020F0502020204030204" pitchFamily="34" charset="0"/>
                <a:cs typeface="Times New Roman" panose="02020603050405020304" pitchFamily="18" charset="0"/>
              </a:rPr>
              <a:t>Prosjektert og bygget i løpet av 2017 og 2018. Overlevert som gave i september 2018.</a:t>
            </a:r>
            <a:endParaRPr lang="nb-NO"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Bilde 8">
            <a:extLst>
              <a:ext uri="{FF2B5EF4-FFF2-40B4-BE49-F238E27FC236}">
                <a16:creationId xmlns:a16="http://schemas.microsoft.com/office/drawing/2014/main" id="{A1130837-5A14-4DDE-A877-47C6317F6C7C}"/>
              </a:ext>
            </a:extLst>
          </p:cNvPr>
          <p:cNvPicPr>
            <a:picLocks noChangeAspect="1"/>
          </p:cNvPicPr>
          <p:nvPr/>
        </p:nvPicPr>
        <p:blipFill>
          <a:blip r:embed="rId3"/>
          <a:stretch>
            <a:fillRect/>
          </a:stretch>
        </p:blipFill>
        <p:spPr>
          <a:xfrm>
            <a:off x="182810" y="1671367"/>
            <a:ext cx="1001128" cy="1650295"/>
          </a:xfrm>
          <a:prstGeom prst="rect">
            <a:avLst/>
          </a:prstGeom>
        </p:spPr>
      </p:pic>
      <p:pic>
        <p:nvPicPr>
          <p:cNvPr id="10" name="Bilde 9">
            <a:extLst>
              <a:ext uri="{FF2B5EF4-FFF2-40B4-BE49-F238E27FC236}">
                <a16:creationId xmlns:a16="http://schemas.microsoft.com/office/drawing/2014/main" id="{BBE7377E-3812-4EB6-8055-1B3812E4D3E3}"/>
              </a:ext>
            </a:extLst>
          </p:cNvPr>
          <p:cNvPicPr>
            <a:picLocks noChangeAspect="1"/>
          </p:cNvPicPr>
          <p:nvPr/>
        </p:nvPicPr>
        <p:blipFill>
          <a:blip r:embed="rId4"/>
          <a:stretch>
            <a:fillRect/>
          </a:stretch>
        </p:blipFill>
        <p:spPr>
          <a:xfrm>
            <a:off x="3136320" y="1638903"/>
            <a:ext cx="1847740" cy="1682762"/>
          </a:xfrm>
          <a:prstGeom prst="rect">
            <a:avLst/>
          </a:prstGeom>
        </p:spPr>
      </p:pic>
      <p:pic>
        <p:nvPicPr>
          <p:cNvPr id="12" name="Bilde 11">
            <a:extLst>
              <a:ext uri="{FF2B5EF4-FFF2-40B4-BE49-F238E27FC236}">
                <a16:creationId xmlns:a16="http://schemas.microsoft.com/office/drawing/2014/main" id="{E68778EA-D612-43AD-ADB2-DCA1CC847B4E}"/>
              </a:ext>
            </a:extLst>
          </p:cNvPr>
          <p:cNvPicPr>
            <a:picLocks noChangeAspect="1"/>
          </p:cNvPicPr>
          <p:nvPr/>
        </p:nvPicPr>
        <p:blipFill rotWithShape="1">
          <a:blip r:embed="rId5"/>
          <a:srcRect l="3141" t="1892" r="9509" b="913"/>
          <a:stretch/>
        </p:blipFill>
        <p:spPr>
          <a:xfrm>
            <a:off x="5709604" y="175487"/>
            <a:ext cx="4792658" cy="2329454"/>
          </a:xfrm>
          <a:prstGeom prst="rect">
            <a:avLst/>
          </a:prstGeom>
        </p:spPr>
      </p:pic>
      <p:pic>
        <p:nvPicPr>
          <p:cNvPr id="13" name="Bilde 12">
            <a:extLst>
              <a:ext uri="{FF2B5EF4-FFF2-40B4-BE49-F238E27FC236}">
                <a16:creationId xmlns:a16="http://schemas.microsoft.com/office/drawing/2014/main" id="{E5A7C9F6-6F86-4E69-9AB9-3417C6507A4D}"/>
              </a:ext>
            </a:extLst>
          </p:cNvPr>
          <p:cNvPicPr>
            <a:picLocks noChangeAspect="1"/>
          </p:cNvPicPr>
          <p:nvPr/>
        </p:nvPicPr>
        <p:blipFill rotWithShape="1">
          <a:blip r:embed="rId6"/>
          <a:srcRect r="9427"/>
          <a:stretch/>
        </p:blipFill>
        <p:spPr>
          <a:xfrm>
            <a:off x="7667819" y="278497"/>
            <a:ext cx="2706360" cy="617816"/>
          </a:xfrm>
          <a:prstGeom prst="rect">
            <a:avLst/>
          </a:prstGeom>
        </p:spPr>
      </p:pic>
      <p:sp>
        <p:nvSpPr>
          <p:cNvPr id="16" name="TekstSylinder 15">
            <a:extLst>
              <a:ext uri="{FF2B5EF4-FFF2-40B4-BE49-F238E27FC236}">
                <a16:creationId xmlns:a16="http://schemas.microsoft.com/office/drawing/2014/main" id="{C9785A3D-D634-4E0C-BF9D-4253F54CAF0A}"/>
              </a:ext>
            </a:extLst>
          </p:cNvPr>
          <p:cNvSpPr txBox="1"/>
          <p:nvPr/>
        </p:nvSpPr>
        <p:spPr>
          <a:xfrm>
            <a:off x="163122" y="3321663"/>
            <a:ext cx="1014981" cy="215444"/>
          </a:xfrm>
          <a:prstGeom prst="rect">
            <a:avLst/>
          </a:prstGeom>
          <a:noFill/>
        </p:spPr>
        <p:txBody>
          <a:bodyPr wrap="square" rtlCol="0">
            <a:spAutoFit/>
          </a:bodyPr>
          <a:lstStyle/>
          <a:p>
            <a:r>
              <a:rPr lang="nb-NO" sz="800" dirty="0">
                <a:latin typeface="Arial" panose="020B0604020202020204" pitchFamily="34" charset="0"/>
                <a:cs typeface="Arial" panose="020B0604020202020204" pitchFamily="34" charset="0"/>
              </a:rPr>
              <a:t>Malingsdugnad!</a:t>
            </a:r>
          </a:p>
        </p:txBody>
      </p:sp>
      <p:sp>
        <p:nvSpPr>
          <p:cNvPr id="17" name="TekstSylinder 16">
            <a:extLst>
              <a:ext uri="{FF2B5EF4-FFF2-40B4-BE49-F238E27FC236}">
                <a16:creationId xmlns:a16="http://schemas.microsoft.com/office/drawing/2014/main" id="{CA71BAF6-8D4C-4507-BBA3-DFE95D9F5C42}"/>
              </a:ext>
            </a:extLst>
          </p:cNvPr>
          <p:cNvSpPr txBox="1"/>
          <p:nvPr/>
        </p:nvSpPr>
        <p:spPr>
          <a:xfrm>
            <a:off x="3133394" y="3321664"/>
            <a:ext cx="1850665" cy="461665"/>
          </a:xfrm>
          <a:prstGeom prst="rect">
            <a:avLst/>
          </a:prstGeom>
          <a:noFill/>
        </p:spPr>
        <p:txBody>
          <a:bodyPr wrap="square" rtlCol="0">
            <a:spAutoFit/>
          </a:bodyPr>
          <a:lstStyle/>
          <a:p>
            <a:r>
              <a:rPr lang="nb-NO" sz="800" dirty="0">
                <a:latin typeface="Arial" panose="020B0604020202020204" pitchFamily="34" charset="0"/>
                <a:cs typeface="Arial" panose="020B0604020202020204" pitchFamily="34" charset="0"/>
              </a:rPr>
              <a:t>Representanter fra Skaret Skisenter </a:t>
            </a:r>
          </a:p>
          <a:p>
            <a:r>
              <a:rPr lang="nb-NO" sz="800" dirty="0">
                <a:latin typeface="Arial" panose="020B0604020202020204" pitchFamily="34" charset="0"/>
                <a:cs typeface="Arial" panose="020B0604020202020204" pitchFamily="34" charset="0"/>
              </a:rPr>
              <a:t>og rotarymedlemmer ved overrekkelsen.</a:t>
            </a:r>
          </a:p>
        </p:txBody>
      </p:sp>
      <p:sp>
        <p:nvSpPr>
          <p:cNvPr id="21" name="Rektangel 10">
            <a:extLst>
              <a:ext uri="{FF2B5EF4-FFF2-40B4-BE49-F238E27FC236}">
                <a16:creationId xmlns:a16="http://schemas.microsoft.com/office/drawing/2014/main" id="{36C84895-E080-4C2C-830C-FF27CDDAFB03}"/>
              </a:ext>
            </a:extLst>
          </p:cNvPr>
          <p:cNvSpPr/>
          <p:nvPr/>
        </p:nvSpPr>
        <p:spPr>
          <a:xfrm>
            <a:off x="5705906" y="2917767"/>
            <a:ext cx="4792658" cy="3924151"/>
          </a:xfrm>
          <a:prstGeom prst="rect">
            <a:avLst/>
          </a:prstGeom>
        </p:spPr>
        <p:txBody>
          <a:bodyPr wrap="square">
            <a:spAutoFit/>
          </a:bodyPr>
          <a:lstStyle/>
          <a:p>
            <a:pPr>
              <a:spcAft>
                <a:spcPts val="800"/>
              </a:spcAft>
            </a:pPr>
            <a:r>
              <a:rPr lang="nb-NO" sz="1200" b="1" dirty="0">
                <a:solidFill>
                  <a:prstClr val="black"/>
                </a:solidFill>
                <a:latin typeface="Arial" panose="020B0604020202020204" pitchFamily="34" charset="0"/>
                <a:ea typeface="Calibri" panose="020F0502020204030204" pitchFamily="34" charset="0"/>
                <a:cs typeface="Times New Roman" panose="02020603050405020304" pitchFamily="18" charset="0"/>
              </a:rPr>
              <a:t>Hva er </a:t>
            </a:r>
            <a:r>
              <a:rPr lang="nb-NO" sz="12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Rotary</a:t>
            </a:r>
            <a:r>
              <a:rPr lang="nb-NO" sz="1200" b="1"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nb-NO" sz="11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nb-NO" sz="1100" b="1" dirty="0" err="1">
                <a:solidFill>
                  <a:srgbClr val="4C4C4C"/>
                </a:solidFill>
                <a:latin typeface="Arial" panose="020B0604020202020204" pitchFamily="34" charset="0"/>
                <a:ea typeface="Calibri" panose="020F0502020204030204" pitchFamily="34" charset="0"/>
                <a:cs typeface="Arial" panose="020B0604020202020204" pitchFamily="34" charset="0"/>
              </a:rPr>
              <a:t>Rotary</a:t>
            </a:r>
            <a:r>
              <a:rPr lang="nb-NO" sz="1100" b="1" dirty="0">
                <a:solidFill>
                  <a:srgbClr val="4C4C4C"/>
                </a:solidFill>
                <a:latin typeface="Arial" panose="020B0604020202020204" pitchFamily="34" charset="0"/>
                <a:ea typeface="Calibri" panose="020F0502020204030204" pitchFamily="34" charset="0"/>
                <a:cs typeface="Arial" panose="020B0604020202020204" pitchFamily="34" charset="0"/>
              </a:rPr>
              <a:t> er en verdensomspennende organisasjon med ca. 1,2 millioner medlemmer i over 200 land.</a:t>
            </a:r>
          </a:p>
          <a:p>
            <a:pPr>
              <a:spcAft>
                <a:spcPts val="800"/>
              </a:spcAft>
            </a:pPr>
            <a:r>
              <a:rPr lang="nb-NO" sz="1100" b="1" dirty="0">
                <a:solidFill>
                  <a:srgbClr val="4C4C4C"/>
                </a:solidFill>
                <a:latin typeface="Arial" panose="020B0604020202020204" pitchFamily="34" charset="0"/>
                <a:ea typeface="Calibri" panose="020F0502020204030204" pitchFamily="34" charset="0"/>
                <a:cs typeface="Arial" panose="020B0604020202020204" pitchFamily="34" charset="0"/>
              </a:rPr>
              <a:t>I Norge er det ca. 12.000 medlemmer fordelt på ca. 300 klubber i 6 distrikt. </a:t>
            </a:r>
            <a:endParaRPr lang="nb-NO" sz="11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nb-NO" sz="1100" b="1" dirty="0">
                <a:solidFill>
                  <a:srgbClr val="4C4C4C"/>
                </a:solidFill>
                <a:latin typeface="Arial" panose="020B0604020202020204" pitchFamily="34" charset="0"/>
                <a:ea typeface="Calibri" panose="020F0502020204030204" pitchFamily="34" charset="0"/>
                <a:cs typeface="Arial" panose="020B0604020202020204" pitchFamily="34" charset="0"/>
              </a:rPr>
              <a:t>Organisasjonen er uavhengig av kjønn, religion, rase og politisk ståsted. </a:t>
            </a:r>
            <a:endParaRPr lang="nb-NO" sz="11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nb-NO" sz="1100" b="1" dirty="0">
                <a:solidFill>
                  <a:srgbClr val="4C4C4C"/>
                </a:solidFill>
                <a:latin typeface="Arial" panose="020B0604020202020204" pitchFamily="34" charset="0"/>
                <a:ea typeface="Calibri" panose="020F0502020204030204" pitchFamily="34" charset="0"/>
                <a:cs typeface="Arial" panose="020B0604020202020204" pitchFamily="34" charset="0"/>
              </a:rPr>
              <a:t>Medlemskapet er yrkesbasert. Målet er mangfold i medlemmenes yrker for å speile lokalsamfunnet. </a:t>
            </a:r>
            <a:endParaRPr lang="nb-NO" sz="11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nb-NO" sz="1200" b="1" dirty="0">
                <a:solidFill>
                  <a:srgbClr val="4C4C4C"/>
                </a:solidFill>
                <a:latin typeface="Arial" panose="020B0604020202020204" pitchFamily="34" charset="0"/>
                <a:ea typeface="Calibri" panose="020F0502020204030204" pitchFamily="34" charset="0"/>
                <a:cs typeface="Arial" panose="020B0604020202020204" pitchFamily="34" charset="0"/>
              </a:rPr>
              <a:t>Formål</a:t>
            </a:r>
            <a:endParaRPr lang="nb-NO" sz="11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nb-NO" sz="1100" b="1" dirty="0" err="1">
                <a:solidFill>
                  <a:srgbClr val="4C4C4C"/>
                </a:solidFill>
                <a:latin typeface="Arial" panose="020B0604020202020204" pitchFamily="34" charset="0"/>
                <a:ea typeface="Calibri" panose="020F0502020204030204" pitchFamily="34" charset="0"/>
                <a:cs typeface="Arial" panose="020B0604020202020204" pitchFamily="34" charset="0"/>
              </a:rPr>
              <a:t>Rotary</a:t>
            </a:r>
            <a:r>
              <a:rPr lang="nb-NO" sz="1100" b="1" dirty="0">
                <a:solidFill>
                  <a:srgbClr val="4C4C4C"/>
                </a:solidFill>
                <a:latin typeface="Arial" panose="020B0604020202020204" pitchFamily="34" charset="0"/>
                <a:ea typeface="Calibri" panose="020F0502020204030204" pitchFamily="34" charset="0"/>
                <a:cs typeface="Arial" panose="020B0604020202020204" pitchFamily="34" charset="0"/>
              </a:rPr>
              <a:t> sitt verdigrunnlag er å gagne andre. "Service </a:t>
            </a:r>
            <a:r>
              <a:rPr lang="nb-NO" sz="1100" b="1" dirty="0" err="1">
                <a:solidFill>
                  <a:srgbClr val="4C4C4C"/>
                </a:solidFill>
                <a:latin typeface="Arial" panose="020B0604020202020204" pitchFamily="34" charset="0"/>
                <a:ea typeface="Calibri" panose="020F0502020204030204" pitchFamily="34" charset="0"/>
                <a:cs typeface="Arial" panose="020B0604020202020204" pitchFamily="34" charset="0"/>
              </a:rPr>
              <a:t>above</a:t>
            </a:r>
            <a:r>
              <a:rPr lang="nb-NO" sz="1100" b="1" dirty="0">
                <a:solidFill>
                  <a:srgbClr val="4C4C4C"/>
                </a:solidFill>
                <a:latin typeface="Arial" panose="020B0604020202020204" pitchFamily="34" charset="0"/>
                <a:ea typeface="Calibri" panose="020F0502020204030204" pitchFamily="34" charset="0"/>
                <a:cs typeface="Arial" panose="020B0604020202020204" pitchFamily="34" charset="0"/>
              </a:rPr>
              <a:t> </a:t>
            </a:r>
            <a:r>
              <a:rPr lang="nb-NO" sz="1100" b="1" dirty="0" err="1">
                <a:solidFill>
                  <a:srgbClr val="4C4C4C"/>
                </a:solidFill>
                <a:latin typeface="Arial" panose="020B0604020202020204" pitchFamily="34" charset="0"/>
                <a:ea typeface="Calibri" panose="020F0502020204030204" pitchFamily="34" charset="0"/>
                <a:cs typeface="Arial" panose="020B0604020202020204" pitchFamily="34" charset="0"/>
              </a:rPr>
              <a:t>self</a:t>
            </a:r>
            <a:r>
              <a:rPr lang="nb-NO" sz="1100" b="1" dirty="0">
                <a:solidFill>
                  <a:srgbClr val="4C4C4C"/>
                </a:solidFill>
                <a:latin typeface="Arial" panose="020B0604020202020204" pitchFamily="34" charset="0"/>
                <a:ea typeface="Calibri" panose="020F0502020204030204" pitchFamily="34" charset="0"/>
                <a:cs typeface="Arial" panose="020B0604020202020204" pitchFamily="34" charset="0"/>
              </a:rPr>
              <a:t>".</a:t>
            </a:r>
            <a:endParaRPr lang="nb-NO" sz="11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nb-NO" sz="1100" b="1" dirty="0">
                <a:solidFill>
                  <a:srgbClr val="4C4C4C"/>
                </a:solidFill>
                <a:latin typeface="Arial" panose="020B0604020202020204" pitchFamily="34" charset="0"/>
                <a:ea typeface="Calibri" panose="020F0502020204030204" pitchFamily="34" charset="0"/>
                <a:cs typeface="Arial" panose="020B0604020202020204" pitchFamily="34" charset="0"/>
              </a:rPr>
              <a:t>Øke kunnskap, samhold, trygghet og toleranse lokalt, nasjonalt og internasjonalt.</a:t>
            </a:r>
            <a:endParaRPr lang="nb-NO" sz="11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nb-NO" sz="1100" b="1" dirty="0">
                <a:solidFill>
                  <a:srgbClr val="4C4C4C"/>
                </a:solidFill>
                <a:latin typeface="Arial" panose="020B0604020202020204" pitchFamily="34" charset="0"/>
                <a:ea typeface="Calibri" panose="020F0502020204030204" pitchFamily="34" charset="0"/>
                <a:cs typeface="Arial" panose="020B0604020202020204" pitchFamily="34" charset="0"/>
              </a:rPr>
              <a:t>Fremme vennskap og forståelse på tvers av landegrenser gjennom samarbeid.</a:t>
            </a:r>
            <a:endParaRPr lang="nb-NO" sz="11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nb-NO" sz="1100" b="1" dirty="0" err="1">
                <a:solidFill>
                  <a:srgbClr val="4C4C4C"/>
                </a:solidFill>
                <a:latin typeface="Arial" panose="020B0604020202020204" pitchFamily="34" charset="0"/>
                <a:ea typeface="Calibri" panose="020F0502020204030204" pitchFamily="34" charset="0"/>
                <a:cs typeface="Arial" panose="020B0604020202020204" pitchFamily="34" charset="0"/>
              </a:rPr>
              <a:t>Rotary`s</a:t>
            </a:r>
            <a:r>
              <a:rPr lang="nb-NO" sz="1100" b="1" dirty="0">
                <a:solidFill>
                  <a:srgbClr val="4C4C4C"/>
                </a:solidFill>
                <a:latin typeface="Arial" panose="020B0604020202020204" pitchFamily="34" charset="0"/>
                <a:ea typeface="Calibri" panose="020F0502020204030204" pitchFamily="34" charset="0"/>
                <a:cs typeface="Arial" panose="020B0604020202020204" pitchFamily="34" charset="0"/>
              </a:rPr>
              <a:t> engasjement i samfunnsliv og humanitære prosjekter skal føre til en bedre og mer fredelig verden. Vi ønsker å gjøre en forskjell.</a:t>
            </a:r>
            <a:endParaRPr lang="nb-NO" sz="11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29" name="Rektangel 10">
            <a:extLst>
              <a:ext uri="{FF2B5EF4-FFF2-40B4-BE49-F238E27FC236}">
                <a16:creationId xmlns:a16="http://schemas.microsoft.com/office/drawing/2014/main" id="{14B67AFC-C060-41CD-88AC-E7E08DBC93C9}"/>
              </a:ext>
            </a:extLst>
          </p:cNvPr>
          <p:cNvSpPr/>
          <p:nvPr/>
        </p:nvSpPr>
        <p:spPr>
          <a:xfrm>
            <a:off x="182809" y="4175282"/>
            <a:ext cx="4799402" cy="2641749"/>
          </a:xfrm>
          <a:prstGeom prst="rect">
            <a:avLst/>
          </a:prstGeom>
        </p:spPr>
        <p:txBody>
          <a:bodyPr wrap="square">
            <a:spAutoFit/>
          </a:bodyPr>
          <a:lstStyle/>
          <a:p>
            <a:pPr algn="ctr">
              <a:spcAft>
                <a:spcPts val="800"/>
              </a:spcAft>
            </a:pPr>
            <a:r>
              <a:rPr lang="nb-NO" sz="1200" b="1" dirty="0">
                <a:solidFill>
                  <a:prstClr val="black"/>
                </a:solidFill>
                <a:latin typeface="Arial" panose="020B0604020202020204" pitchFamily="34" charset="0"/>
                <a:ea typeface="Calibri" panose="020F0502020204030204" pitchFamily="34" charset="0"/>
                <a:cs typeface="Times New Roman" panose="02020603050405020304" pitchFamily="18" charset="0"/>
              </a:rPr>
              <a:t>4-spørsmålsprøven</a:t>
            </a:r>
          </a:p>
          <a:p>
            <a:pPr algn="ctr"/>
            <a:r>
              <a:rPr lang="nb-NO" sz="11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Rotary</a:t>
            </a:r>
            <a:r>
              <a:rPr lang="nb-NO" sz="1100" dirty="0">
                <a:solidFill>
                  <a:prstClr val="black"/>
                </a:solidFill>
                <a:latin typeface="Arial" panose="020B0604020202020204" pitchFamily="34" charset="0"/>
                <a:ea typeface="Calibri" panose="020F0502020204030204" pitchFamily="34" charset="0"/>
                <a:cs typeface="Times New Roman" panose="02020603050405020304" pitchFamily="18" charset="0"/>
              </a:rPr>
              <a:t> sin etiske standard</a:t>
            </a:r>
          </a:p>
          <a:p>
            <a:pPr algn="ctr">
              <a:spcAft>
                <a:spcPts val="800"/>
              </a:spcAft>
            </a:pPr>
            <a:r>
              <a:rPr lang="nb-NO" sz="1100" dirty="0">
                <a:solidFill>
                  <a:prstClr val="black"/>
                </a:solidFill>
                <a:latin typeface="Arial" panose="020B0604020202020204" pitchFamily="34" charset="0"/>
                <a:ea typeface="Calibri" panose="020F0502020204030204" pitchFamily="34" charset="0"/>
                <a:cs typeface="Times New Roman" panose="02020603050405020304" pitchFamily="18" charset="0"/>
              </a:rPr>
              <a:t>om saker vi tenker, sier og gjør:</a:t>
            </a:r>
          </a:p>
          <a:p>
            <a:pPr algn="ctr">
              <a:spcAft>
                <a:spcPts val="800"/>
              </a:spcAft>
            </a:pPr>
            <a:r>
              <a:rPr lang="nb-NO" sz="1100" dirty="0">
                <a:solidFill>
                  <a:prstClr val="black"/>
                </a:solidFill>
                <a:latin typeface="Arial" panose="020B0604020202020204" pitchFamily="34" charset="0"/>
                <a:ea typeface="Calibri" panose="020F0502020204030204" pitchFamily="34" charset="0"/>
                <a:cs typeface="Times New Roman" panose="02020603050405020304" pitchFamily="18" charset="0"/>
              </a:rPr>
              <a:t>- er det sant?</a:t>
            </a:r>
          </a:p>
          <a:p>
            <a:pPr algn="ctr">
              <a:spcAft>
                <a:spcPts val="800"/>
              </a:spcAft>
            </a:pPr>
            <a:r>
              <a:rPr lang="nb-NO" sz="1100" dirty="0">
                <a:solidFill>
                  <a:prstClr val="black"/>
                </a:solidFill>
                <a:latin typeface="Arial" panose="020B0604020202020204" pitchFamily="34" charset="0"/>
                <a:ea typeface="Calibri" panose="020F0502020204030204" pitchFamily="34" charset="0"/>
                <a:cs typeface="Times New Roman" panose="02020603050405020304" pitchFamily="18" charset="0"/>
              </a:rPr>
              <a:t>- er det rettferdig overfor alle det angår?</a:t>
            </a:r>
          </a:p>
          <a:p>
            <a:pPr algn="ctr">
              <a:spcAft>
                <a:spcPts val="800"/>
              </a:spcAft>
            </a:pPr>
            <a:r>
              <a:rPr lang="nb-NO" sz="1100" dirty="0">
                <a:solidFill>
                  <a:prstClr val="black"/>
                </a:solidFill>
                <a:latin typeface="Arial" panose="020B0604020202020204" pitchFamily="34" charset="0"/>
                <a:ea typeface="Calibri" panose="020F0502020204030204" pitchFamily="34" charset="0"/>
                <a:cs typeface="Times New Roman" panose="02020603050405020304" pitchFamily="18" charset="0"/>
              </a:rPr>
              <a:t>- vil det skape forståelse for bedre vennskap?</a:t>
            </a:r>
          </a:p>
          <a:p>
            <a:pPr algn="ctr">
              <a:spcAft>
                <a:spcPts val="1800"/>
              </a:spcAft>
            </a:pPr>
            <a:r>
              <a:rPr lang="nb-NO" sz="1100" dirty="0">
                <a:solidFill>
                  <a:prstClr val="black"/>
                </a:solidFill>
                <a:latin typeface="Arial" panose="020B0604020202020204" pitchFamily="34" charset="0"/>
                <a:ea typeface="Calibri" panose="020F0502020204030204" pitchFamily="34" charset="0"/>
                <a:cs typeface="Times New Roman" panose="02020603050405020304" pitchFamily="18" charset="0"/>
              </a:rPr>
              <a:t>- vil det være til det beste for alle det angår?</a:t>
            </a:r>
          </a:p>
          <a:p>
            <a:pPr algn="ctr">
              <a:spcAft>
                <a:spcPts val="800"/>
              </a:spcAft>
            </a:pPr>
            <a:r>
              <a:rPr lang="nb-NO" sz="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Se vår hjemmeside </a:t>
            </a:r>
            <a:r>
              <a:rPr lang="nb-NO" sz="800" b="1" dirty="0">
                <a:solidFill>
                  <a:prstClr val="black"/>
                </a:solidFill>
                <a:latin typeface="Arial" panose="020B0604020202020204" pitchFamily="34" charset="0"/>
                <a:ea typeface="Calibri" panose="020F0502020204030204" pitchFamily="34" charset="0"/>
                <a:cs typeface="Times New Roman" panose="02020603050405020304" pitchFamily="18" charset="0"/>
                <a:hlinkClick r:id="rId7"/>
              </a:rPr>
              <a:t>www.molde.rotary.no</a:t>
            </a:r>
            <a:r>
              <a:rPr lang="nb-NO" sz="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og Facebook Molde Rotary</a:t>
            </a:r>
          </a:p>
          <a:p>
            <a:pPr algn="ctr">
              <a:spcAft>
                <a:spcPts val="800"/>
              </a:spcAft>
            </a:pPr>
            <a:r>
              <a:rPr lang="nb-NO" sz="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Mere informasjon om </a:t>
            </a:r>
            <a:r>
              <a:rPr lang="nb-NO" sz="8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Rotary</a:t>
            </a:r>
            <a:r>
              <a:rPr lang="nb-NO" sz="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på </a:t>
            </a:r>
            <a:r>
              <a:rPr lang="nb-NO" sz="800" b="1" dirty="0">
                <a:solidFill>
                  <a:prstClr val="black"/>
                </a:solidFill>
                <a:latin typeface="Arial" panose="020B0604020202020204" pitchFamily="34" charset="0"/>
                <a:ea typeface="Calibri" panose="020F0502020204030204" pitchFamily="34" charset="0"/>
                <a:cs typeface="Times New Roman" panose="02020603050405020304" pitchFamily="18" charset="0"/>
                <a:hlinkClick r:id="rId8"/>
              </a:rPr>
              <a:t>www.rotary.no</a:t>
            </a:r>
            <a:r>
              <a:rPr lang="nb-NO" sz="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p>
          <a:p>
            <a:pPr marL="171450" indent="-171450">
              <a:spcAft>
                <a:spcPts val="800"/>
              </a:spcAft>
              <a:buFontTx/>
              <a:buChar char="-"/>
            </a:pPr>
            <a:endParaRPr lang="nb-NO" sz="11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2554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Bilde 35">
            <a:extLst>
              <a:ext uri="{FF2B5EF4-FFF2-40B4-BE49-F238E27FC236}">
                <a16:creationId xmlns:a16="http://schemas.microsoft.com/office/drawing/2014/main" id="{56522A12-E5EC-4794-8015-63C4DD07D5E3}"/>
              </a:ext>
            </a:extLst>
          </p:cNvPr>
          <p:cNvPicPr>
            <a:picLocks noChangeAspect="1"/>
          </p:cNvPicPr>
          <p:nvPr/>
        </p:nvPicPr>
        <p:blipFill rotWithShape="1">
          <a:blip r:embed="rId2"/>
          <a:srcRect l="685" t="9090" r="6291" b="2201"/>
          <a:stretch/>
        </p:blipFill>
        <p:spPr>
          <a:xfrm>
            <a:off x="7811037" y="5353025"/>
            <a:ext cx="2691372" cy="1686596"/>
          </a:xfrm>
          <a:prstGeom prst="rect">
            <a:avLst/>
          </a:prstGeom>
        </p:spPr>
      </p:pic>
      <p:pic>
        <p:nvPicPr>
          <p:cNvPr id="31" name="Bilde 30">
            <a:extLst>
              <a:ext uri="{FF2B5EF4-FFF2-40B4-BE49-F238E27FC236}">
                <a16:creationId xmlns:a16="http://schemas.microsoft.com/office/drawing/2014/main" id="{12CC781B-4A0B-4CB3-B43C-1F0180C42F89}"/>
              </a:ext>
            </a:extLst>
          </p:cNvPr>
          <p:cNvPicPr>
            <a:picLocks noChangeAspect="1"/>
          </p:cNvPicPr>
          <p:nvPr/>
        </p:nvPicPr>
        <p:blipFill>
          <a:blip r:embed="rId3"/>
          <a:stretch>
            <a:fillRect/>
          </a:stretch>
        </p:blipFill>
        <p:spPr>
          <a:xfrm>
            <a:off x="7811038" y="1024802"/>
            <a:ext cx="2691372" cy="2020207"/>
          </a:xfrm>
          <a:prstGeom prst="rect">
            <a:avLst/>
          </a:prstGeom>
        </p:spPr>
      </p:pic>
      <p:sp>
        <p:nvSpPr>
          <p:cNvPr id="8" name="Rectangle 2">
            <a:extLst>
              <a:ext uri="{FF2B5EF4-FFF2-40B4-BE49-F238E27FC236}">
                <a16:creationId xmlns:a16="http://schemas.microsoft.com/office/drawing/2014/main" id="{6AFAF944-1F50-4E75-8B91-59621DF9C0F1}"/>
              </a:ext>
            </a:extLst>
          </p:cNvPr>
          <p:cNvSpPr>
            <a:spLocks noChangeArrowheads="1"/>
          </p:cNvSpPr>
          <p:nvPr/>
        </p:nvSpPr>
        <p:spPr bwMode="auto">
          <a:xfrm>
            <a:off x="187024" y="175487"/>
            <a:ext cx="4796544" cy="253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defTabSz="742950" eaLnBrk="0" fontAlgn="base" hangingPunct="0">
              <a:spcBef>
                <a:spcPct val="0"/>
              </a:spcBef>
              <a:spcAft>
                <a:spcPts val="800"/>
              </a:spcAft>
            </a:pPr>
            <a:r>
              <a:rPr lang="nb-NO" altLang="nb-NO" sz="1200" b="1" dirty="0">
                <a:solidFill>
                  <a:srgbClr val="222222"/>
                </a:solidFill>
                <a:latin typeface="Arial" panose="020B0604020202020204" pitchFamily="34" charset="0"/>
                <a:ea typeface="Times New Roman" panose="02020603050405020304" pitchFamily="18" charset="0"/>
                <a:cs typeface="Arial" panose="020B0604020202020204" pitchFamily="34" charset="0"/>
              </a:rPr>
              <a:t>Historie</a:t>
            </a:r>
            <a:endParaRPr lang="nb-NO" altLang="nb-NO" sz="1100" dirty="0">
              <a:solidFill>
                <a:srgbClr val="222222"/>
              </a:solidFill>
              <a:latin typeface="Arial" panose="020B0604020202020204" pitchFamily="34" charset="0"/>
              <a:ea typeface="Times New Roman" panose="02020603050405020304" pitchFamily="18" charset="0"/>
              <a:cs typeface="Arial" panose="020B0604020202020204" pitchFamily="34" charset="0"/>
            </a:endParaRPr>
          </a:p>
          <a:p>
            <a:pPr defTabSz="742950" eaLnBrk="0" fontAlgn="base" hangingPunct="0">
              <a:spcBef>
                <a:spcPct val="0"/>
              </a:spcBef>
              <a:spcAft>
                <a:spcPts val="800"/>
              </a:spcAft>
            </a:pPr>
            <a:r>
              <a:rPr lang="nb-NO" altLang="nb-NO" sz="1100" dirty="0" err="1">
                <a:solidFill>
                  <a:srgbClr val="222222"/>
                </a:solidFill>
                <a:latin typeface="Arial" panose="020B0604020202020204" pitchFamily="34" charset="0"/>
                <a:ea typeface="Times New Roman" panose="02020603050405020304" pitchFamily="18" charset="0"/>
                <a:cs typeface="Arial" panose="020B0604020202020204" pitchFamily="34" charset="0"/>
              </a:rPr>
              <a:t>Rotary</a:t>
            </a:r>
            <a:r>
              <a:rPr lang="nb-NO" altLang="nb-NO" sz="1100" dirty="0">
                <a:solidFill>
                  <a:srgbClr val="222222"/>
                </a:solidFill>
                <a:latin typeface="Arial" panose="020B0604020202020204" pitchFamily="34" charset="0"/>
                <a:ea typeface="Times New Roman" panose="02020603050405020304" pitchFamily="18" charset="0"/>
                <a:cs typeface="Arial" panose="020B0604020202020204" pitchFamily="34" charset="0"/>
              </a:rPr>
              <a:t> ble stiftet i 1905 i Chicago av advokaten Paul Harris sammen med 3 andre innflyttere. En skredder, en gruveingeniør og en kullhandler. Alle av ulik opprinnelse og ulike religioner. Et nettverk med representanter fra ulike yrker, hvor verdigrunnlaget var god yrkesetikk med fokus på samfunnstjeneste, vokste frem.</a:t>
            </a:r>
          </a:p>
          <a:p>
            <a:pPr eaLnBrk="0" fontAlgn="base" hangingPunct="0">
              <a:spcBef>
                <a:spcPct val="0"/>
              </a:spcBef>
              <a:spcAft>
                <a:spcPts val="800"/>
              </a:spcAft>
            </a:pPr>
            <a:r>
              <a:rPr lang="nb-NO" altLang="nb-NO" sz="1100" dirty="0">
                <a:solidFill>
                  <a:srgbClr val="222222"/>
                </a:solidFill>
                <a:latin typeface="Arial" panose="020B0604020202020204" pitchFamily="34" charset="0"/>
                <a:ea typeface="Times New Roman" panose="02020603050405020304" pitchFamily="18" charset="0"/>
                <a:cs typeface="Arial" panose="020B0604020202020204" pitchFamily="34" charset="0"/>
              </a:rPr>
              <a:t>I 1917 ble </a:t>
            </a:r>
            <a:r>
              <a:rPr lang="nb-NO" altLang="nb-NO" sz="1100" dirty="0" err="1">
                <a:solidFill>
                  <a:srgbClr val="222222"/>
                </a:solidFill>
                <a:latin typeface="Arial" panose="020B0604020202020204" pitchFamily="34" charset="0"/>
                <a:ea typeface="Times New Roman" panose="02020603050405020304" pitchFamily="18" charset="0"/>
                <a:cs typeface="Arial" panose="020B0604020202020204" pitchFamily="34" charset="0"/>
              </a:rPr>
              <a:t>Rotary</a:t>
            </a:r>
            <a:r>
              <a:rPr lang="nb-NO" altLang="nb-NO" sz="1100" dirty="0">
                <a:solidFill>
                  <a:srgbClr val="222222"/>
                </a:solidFill>
                <a:latin typeface="Arial" panose="020B0604020202020204" pitchFamily="34" charset="0"/>
                <a:ea typeface="Times New Roman" panose="02020603050405020304" pitchFamily="18" charset="0"/>
                <a:cs typeface="Arial" panose="020B0604020202020204" pitchFamily="34" charset="0"/>
              </a:rPr>
              <a:t>-fondet, som har hjulpet hundrevis av millioner mennesker i </a:t>
            </a:r>
            <a:r>
              <a:rPr lang="nb-NO" sz="1100" dirty="0" err="1">
                <a:solidFill>
                  <a:srgbClr val="4C4C4C"/>
                </a:solidFill>
                <a:latin typeface="Arial" panose="020B0604020202020204" pitchFamily="34" charset="0"/>
                <a:ea typeface="Calibri" panose="020F0502020204030204" pitchFamily="34" charset="0"/>
                <a:cs typeface="Arial" panose="020B0604020202020204" pitchFamily="34" charset="0"/>
              </a:rPr>
              <a:t>Rotary`s</a:t>
            </a:r>
            <a:r>
              <a:rPr lang="nb-NO" altLang="nb-NO" sz="1100" dirty="0">
                <a:solidFill>
                  <a:srgbClr val="222222"/>
                </a:solidFill>
                <a:latin typeface="Arial" panose="020B0604020202020204" pitchFamily="34" charset="0"/>
                <a:ea typeface="Times New Roman" panose="02020603050405020304" pitchFamily="18" charset="0"/>
                <a:cs typeface="Arial" panose="020B0604020202020204" pitchFamily="34" charset="0"/>
              </a:rPr>
              <a:t> arbeid lokalt og globalt, opprettet.</a:t>
            </a:r>
          </a:p>
          <a:p>
            <a:pPr defTabSz="742950" eaLnBrk="0" fontAlgn="base" hangingPunct="0">
              <a:spcBef>
                <a:spcPct val="0"/>
              </a:spcBef>
              <a:spcAft>
                <a:spcPts val="800"/>
              </a:spcAft>
            </a:pPr>
            <a:r>
              <a:rPr lang="nb-NO" altLang="nb-NO" sz="1100" dirty="0">
                <a:solidFill>
                  <a:srgbClr val="222222"/>
                </a:solidFill>
                <a:latin typeface="Arial" panose="020B0604020202020204" pitchFamily="34" charset="0"/>
                <a:ea typeface="Times New Roman" panose="02020603050405020304" pitchFamily="18" charset="0"/>
                <a:cs typeface="Arial" panose="020B0604020202020204" pitchFamily="34" charset="0"/>
              </a:rPr>
              <a:t>Mange rotarymedlemmer fra hele verden var sterkt involvert i dannelsen av FN i 1945.</a:t>
            </a:r>
          </a:p>
          <a:p>
            <a:pPr defTabSz="742950" eaLnBrk="0" fontAlgn="base" hangingPunct="0">
              <a:spcBef>
                <a:spcPct val="0"/>
              </a:spcBef>
            </a:pPr>
            <a:r>
              <a:rPr lang="nb-NO" altLang="nb-NO" sz="1100" b="1" dirty="0">
                <a:solidFill>
                  <a:srgbClr val="222222"/>
                </a:solidFill>
                <a:latin typeface="Arial" panose="020B0604020202020204" pitchFamily="34" charset="0"/>
                <a:ea typeface="Times New Roman" panose="02020603050405020304" pitchFamily="18" charset="0"/>
                <a:cs typeface="Arial" panose="020B0604020202020204" pitchFamily="34" charset="0"/>
              </a:rPr>
              <a:t>Kjerneverdier i </a:t>
            </a:r>
            <a:r>
              <a:rPr lang="nb-NO" altLang="nb-NO" sz="11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Rotary</a:t>
            </a:r>
            <a:r>
              <a:rPr lang="nb-NO" altLang="nb-NO" sz="1100" b="1" dirty="0">
                <a:solidFill>
                  <a:srgbClr val="222222"/>
                </a:solidFill>
                <a:latin typeface="Arial" panose="020B0604020202020204" pitchFamily="34" charset="0"/>
                <a:ea typeface="Times New Roman" panose="02020603050405020304" pitchFamily="18" charset="0"/>
                <a:cs typeface="Arial" panose="020B0604020202020204" pitchFamily="34" charset="0"/>
              </a:rPr>
              <a:t>:</a:t>
            </a:r>
          </a:p>
          <a:p>
            <a:pPr defTabSz="742950" eaLnBrk="0" fontAlgn="base" hangingPunct="0">
              <a:spcBef>
                <a:spcPct val="0"/>
              </a:spcBef>
              <a:spcAft>
                <a:spcPts val="800"/>
              </a:spcAft>
            </a:pPr>
            <a:r>
              <a:rPr lang="nb-NO" altLang="nb-NO" sz="1100" b="1" dirty="0">
                <a:solidFill>
                  <a:srgbClr val="222222"/>
                </a:solidFill>
                <a:latin typeface="Arial" panose="020B0604020202020204" pitchFamily="34" charset="0"/>
                <a:ea typeface="Times New Roman" panose="02020603050405020304" pitchFamily="18" charset="0"/>
                <a:cs typeface="Arial" panose="020B0604020202020204" pitchFamily="34" charset="0"/>
              </a:rPr>
              <a:t>Tjeneste. Kameratskap. Mangfold. Hederlighet. Lederskap.</a:t>
            </a:r>
            <a:endParaRPr lang="nb-NO" altLang="nb-NO" sz="1100" b="1" dirty="0">
              <a:ea typeface="Times New Roman" panose="02020603050405020304" pitchFamily="18" charset="0"/>
            </a:endParaRPr>
          </a:p>
        </p:txBody>
      </p:sp>
      <p:sp>
        <p:nvSpPr>
          <p:cNvPr id="12" name="Rektangel 11">
            <a:extLst>
              <a:ext uri="{FF2B5EF4-FFF2-40B4-BE49-F238E27FC236}">
                <a16:creationId xmlns:a16="http://schemas.microsoft.com/office/drawing/2014/main" id="{2DEB02B5-C96B-46F5-B676-0D5DF029C077}"/>
              </a:ext>
            </a:extLst>
          </p:cNvPr>
          <p:cNvSpPr/>
          <p:nvPr/>
        </p:nvSpPr>
        <p:spPr>
          <a:xfrm>
            <a:off x="2140521" y="6540251"/>
            <a:ext cx="1638024" cy="830997"/>
          </a:xfrm>
          <a:prstGeom prst="rect">
            <a:avLst/>
          </a:prstGeom>
        </p:spPr>
        <p:txBody>
          <a:bodyPr wrap="square">
            <a:spAutoFit/>
          </a:bodyPr>
          <a:lstStyle/>
          <a:p>
            <a:r>
              <a:rPr lang="nb-NO" sz="800" dirty="0">
                <a:latin typeface="Arial" panose="020B0604020202020204" pitchFamily="34" charset="0"/>
                <a:cs typeface="Arial" panose="020B0604020202020204" pitchFamily="34" charset="0"/>
              </a:rPr>
              <a:t>Vi støtter deltakere til RYLA (</a:t>
            </a:r>
            <a:r>
              <a:rPr lang="nb-NO" sz="800" dirty="0" err="1">
                <a:latin typeface="Arial" panose="020B0604020202020204" pitchFamily="34" charset="0"/>
                <a:cs typeface="Arial" panose="020B0604020202020204" pitchFamily="34" charset="0"/>
              </a:rPr>
              <a:t>Rotary</a:t>
            </a:r>
            <a:r>
              <a:rPr lang="nb-NO" sz="800" dirty="0">
                <a:latin typeface="Arial" panose="020B0604020202020204" pitchFamily="34" charset="0"/>
                <a:cs typeface="Arial" panose="020B0604020202020204" pitchFamily="34" charset="0"/>
              </a:rPr>
              <a:t> </a:t>
            </a:r>
            <a:r>
              <a:rPr lang="nb-NO" sz="800" dirty="0" err="1">
                <a:latin typeface="Arial" panose="020B0604020202020204" pitchFamily="34" charset="0"/>
                <a:cs typeface="Arial" panose="020B0604020202020204" pitchFamily="34" charset="0"/>
              </a:rPr>
              <a:t>Youth</a:t>
            </a:r>
            <a:r>
              <a:rPr lang="nb-NO" sz="800" dirty="0">
                <a:latin typeface="Arial" panose="020B0604020202020204" pitchFamily="34" charset="0"/>
                <a:cs typeface="Arial" panose="020B0604020202020204" pitchFamily="34" charset="0"/>
              </a:rPr>
              <a:t> </a:t>
            </a:r>
            <a:r>
              <a:rPr lang="nb-NO" sz="800" dirty="0" err="1">
                <a:latin typeface="Arial" panose="020B0604020202020204" pitchFamily="34" charset="0"/>
                <a:cs typeface="Arial" panose="020B0604020202020204" pitchFamily="34" charset="0"/>
              </a:rPr>
              <a:t>Leadership</a:t>
            </a:r>
            <a:r>
              <a:rPr lang="nb-NO" sz="800" dirty="0">
                <a:latin typeface="Arial" panose="020B0604020202020204" pitchFamily="34" charset="0"/>
                <a:cs typeface="Arial" panose="020B0604020202020204" pitchFamily="34" charset="0"/>
              </a:rPr>
              <a:t> </a:t>
            </a:r>
            <a:r>
              <a:rPr lang="nb-NO" sz="800" dirty="0" err="1">
                <a:latin typeface="Arial" panose="020B0604020202020204" pitchFamily="34" charset="0"/>
                <a:cs typeface="Arial" panose="020B0604020202020204" pitchFamily="34" charset="0"/>
              </a:rPr>
              <a:t>Award</a:t>
            </a:r>
            <a:r>
              <a:rPr lang="nb-NO" sz="800" dirty="0">
                <a:latin typeface="Arial" panose="020B0604020202020204" pitchFamily="34" charset="0"/>
                <a:cs typeface="Arial" panose="020B0604020202020204" pitchFamily="34" charset="0"/>
              </a:rPr>
              <a:t>) som er et lederutviklingsseminar for ungdom under 30 år som avholdes årlig i distriktet.</a:t>
            </a:r>
          </a:p>
        </p:txBody>
      </p:sp>
      <p:pic>
        <p:nvPicPr>
          <p:cNvPr id="13" name="Bilde 12">
            <a:extLst>
              <a:ext uri="{FF2B5EF4-FFF2-40B4-BE49-F238E27FC236}">
                <a16:creationId xmlns:a16="http://schemas.microsoft.com/office/drawing/2014/main" id="{ACFB283B-0CFF-459C-A2A0-F0785FA169F3}"/>
              </a:ext>
            </a:extLst>
          </p:cNvPr>
          <p:cNvPicPr/>
          <p:nvPr/>
        </p:nvPicPr>
        <p:blipFill rotWithShape="1">
          <a:blip r:embed="rId4">
            <a:extLst>
              <a:ext uri="{28A0092B-C50C-407E-A947-70E740481C1C}">
                <a14:useLocalDpi xmlns:a14="http://schemas.microsoft.com/office/drawing/2010/main" val="0"/>
              </a:ext>
            </a:extLst>
          </a:blip>
          <a:srcRect t="6946" b="8583"/>
          <a:stretch/>
        </p:blipFill>
        <p:spPr bwMode="auto">
          <a:xfrm>
            <a:off x="2795506" y="3759235"/>
            <a:ext cx="979847" cy="1190131"/>
          </a:xfrm>
          <a:prstGeom prst="rect">
            <a:avLst/>
          </a:prstGeom>
          <a:noFill/>
        </p:spPr>
      </p:pic>
      <p:pic>
        <p:nvPicPr>
          <p:cNvPr id="17" name="Bilde 16" descr="Et bilde som inneholder person, kvinne, innendørs, sitter&#10;&#10;Automatisk generert beskrivelse">
            <a:extLst>
              <a:ext uri="{FF2B5EF4-FFF2-40B4-BE49-F238E27FC236}">
                <a16:creationId xmlns:a16="http://schemas.microsoft.com/office/drawing/2014/main" id="{A3872AAF-9E24-490F-98FC-501504B57893}"/>
              </a:ext>
            </a:extLst>
          </p:cNvPr>
          <p:cNvPicPr>
            <a:picLocks noChangeAspect="1"/>
          </p:cNvPicPr>
          <p:nvPr/>
        </p:nvPicPr>
        <p:blipFill rotWithShape="1">
          <a:blip r:embed="rId5">
            <a:extLst>
              <a:ext uri="{28A0092B-C50C-407E-A947-70E740481C1C}">
                <a14:useLocalDpi xmlns:a14="http://schemas.microsoft.com/office/drawing/2010/main" val="0"/>
              </a:ext>
            </a:extLst>
          </a:blip>
          <a:srcRect b="6817"/>
          <a:stretch/>
        </p:blipFill>
        <p:spPr>
          <a:xfrm>
            <a:off x="4009068" y="3759235"/>
            <a:ext cx="976838" cy="1187701"/>
          </a:xfrm>
          <a:prstGeom prst="rect">
            <a:avLst/>
          </a:prstGeom>
        </p:spPr>
      </p:pic>
      <p:sp>
        <p:nvSpPr>
          <p:cNvPr id="18" name="TekstSylinder 17">
            <a:extLst>
              <a:ext uri="{FF2B5EF4-FFF2-40B4-BE49-F238E27FC236}">
                <a16:creationId xmlns:a16="http://schemas.microsoft.com/office/drawing/2014/main" id="{39E052F6-3F20-4403-9A14-FAF3A98C9E5F}"/>
              </a:ext>
            </a:extLst>
          </p:cNvPr>
          <p:cNvSpPr txBox="1"/>
          <p:nvPr/>
        </p:nvSpPr>
        <p:spPr>
          <a:xfrm>
            <a:off x="3946431" y="4945427"/>
            <a:ext cx="1031600" cy="338554"/>
          </a:xfrm>
          <a:prstGeom prst="rect">
            <a:avLst/>
          </a:prstGeom>
          <a:noFill/>
        </p:spPr>
        <p:txBody>
          <a:bodyPr wrap="square" rtlCol="0">
            <a:spAutoFit/>
          </a:bodyPr>
          <a:lstStyle/>
          <a:p>
            <a:r>
              <a:rPr lang="nb-NO" sz="800" dirty="0">
                <a:latin typeface="Arial" panose="020B0604020202020204" pitchFamily="34" charset="0"/>
                <a:cs typeface="Arial" panose="020B0604020202020204" pitchFamily="34" charset="0"/>
              </a:rPr>
              <a:t>Yrkes-foredrag</a:t>
            </a:r>
          </a:p>
          <a:p>
            <a:r>
              <a:rPr lang="nb-NO" sz="800" dirty="0">
                <a:latin typeface="Arial" panose="020B0604020202020204" pitchFamily="34" charset="0"/>
                <a:cs typeface="Arial" panose="020B0604020202020204" pitchFamily="34" charset="0"/>
              </a:rPr>
              <a:t>ved Siri Kvalheim.</a:t>
            </a:r>
          </a:p>
        </p:txBody>
      </p:sp>
      <p:sp>
        <p:nvSpPr>
          <p:cNvPr id="19" name="TekstSylinder 18">
            <a:extLst>
              <a:ext uri="{FF2B5EF4-FFF2-40B4-BE49-F238E27FC236}">
                <a16:creationId xmlns:a16="http://schemas.microsoft.com/office/drawing/2014/main" id="{89C5E3DA-CC31-40FC-AFBF-0A63D0742D31}"/>
              </a:ext>
            </a:extLst>
          </p:cNvPr>
          <p:cNvSpPr txBox="1"/>
          <p:nvPr/>
        </p:nvSpPr>
        <p:spPr>
          <a:xfrm>
            <a:off x="2742253" y="4949366"/>
            <a:ext cx="1031599" cy="461665"/>
          </a:xfrm>
          <a:prstGeom prst="rect">
            <a:avLst/>
          </a:prstGeom>
          <a:noFill/>
        </p:spPr>
        <p:txBody>
          <a:bodyPr wrap="square" rtlCol="0">
            <a:spAutoFit/>
          </a:bodyPr>
          <a:lstStyle/>
          <a:p>
            <a:r>
              <a:rPr lang="nb-NO" sz="800" dirty="0">
                <a:latin typeface="Arial" panose="020B0604020202020204" pitchFamily="34" charset="0"/>
                <a:cs typeface="Arial" panose="020B0604020202020204" pitchFamily="34" charset="0"/>
              </a:rPr>
              <a:t>Bedriftsbesøk hos</a:t>
            </a:r>
          </a:p>
          <a:p>
            <a:r>
              <a:rPr lang="nb-NO" sz="800" dirty="0">
                <a:latin typeface="Arial" panose="020B0604020202020204" pitchFamily="34" charset="0"/>
                <a:cs typeface="Arial" panose="020B0604020202020204" pitchFamily="34" charset="0"/>
              </a:rPr>
              <a:t>Brødrene Midthaug.</a:t>
            </a:r>
          </a:p>
        </p:txBody>
      </p:sp>
      <p:pic>
        <p:nvPicPr>
          <p:cNvPr id="21" name="Bilde 20" descr="Et bilde som inneholder person, mann, stående, innendørs&#10;&#10;Automatisk generert beskrivelse">
            <a:extLst>
              <a:ext uri="{FF2B5EF4-FFF2-40B4-BE49-F238E27FC236}">
                <a16:creationId xmlns:a16="http://schemas.microsoft.com/office/drawing/2014/main" id="{AD53B804-D7B0-4672-AE6F-74897F53AFC6}"/>
              </a:ext>
            </a:extLst>
          </p:cNvPr>
          <p:cNvPicPr>
            <a:picLocks noChangeAspect="1"/>
          </p:cNvPicPr>
          <p:nvPr/>
        </p:nvPicPr>
        <p:blipFill rotWithShape="1">
          <a:blip r:embed="rId6">
            <a:extLst>
              <a:ext uri="{28A0092B-C50C-407E-A947-70E740481C1C}">
                <a14:useLocalDpi xmlns:a14="http://schemas.microsoft.com/office/drawing/2010/main" val="0"/>
              </a:ext>
            </a:extLst>
          </a:blip>
          <a:srcRect l="4207" r="2840" b="3865"/>
          <a:stretch/>
        </p:blipFill>
        <p:spPr>
          <a:xfrm>
            <a:off x="4007098" y="5353139"/>
            <a:ext cx="970933" cy="1190131"/>
          </a:xfrm>
          <a:prstGeom prst="rect">
            <a:avLst/>
          </a:prstGeom>
        </p:spPr>
      </p:pic>
      <p:sp>
        <p:nvSpPr>
          <p:cNvPr id="22" name="TekstSylinder 21">
            <a:extLst>
              <a:ext uri="{FF2B5EF4-FFF2-40B4-BE49-F238E27FC236}">
                <a16:creationId xmlns:a16="http://schemas.microsoft.com/office/drawing/2014/main" id="{C7D583C4-D580-45AC-9D38-EEC0FB9083F4}"/>
              </a:ext>
            </a:extLst>
          </p:cNvPr>
          <p:cNvSpPr txBox="1"/>
          <p:nvPr/>
        </p:nvSpPr>
        <p:spPr>
          <a:xfrm>
            <a:off x="3946431" y="6540251"/>
            <a:ext cx="1031600" cy="338554"/>
          </a:xfrm>
          <a:prstGeom prst="rect">
            <a:avLst/>
          </a:prstGeom>
          <a:noFill/>
        </p:spPr>
        <p:txBody>
          <a:bodyPr wrap="square" rtlCol="0">
            <a:spAutoFit/>
          </a:bodyPr>
          <a:lstStyle/>
          <a:p>
            <a:r>
              <a:rPr lang="nb-NO" sz="800" dirty="0">
                <a:latin typeface="Arial" panose="020B0604020202020204" pitchFamily="34" charset="0"/>
                <a:cs typeface="Arial" panose="020B0604020202020204" pitchFamily="34" charset="0"/>
              </a:rPr>
              <a:t>Håkon Holmen fra </a:t>
            </a:r>
            <a:r>
              <a:rPr lang="nb-NO" sz="800" dirty="0" err="1">
                <a:latin typeface="Arial" panose="020B0604020202020204" pitchFamily="34" charset="0"/>
                <a:cs typeface="Arial" panose="020B0604020202020204" pitchFamily="34" charset="0"/>
              </a:rPr>
              <a:t>Nofence</a:t>
            </a:r>
            <a:r>
              <a:rPr lang="nb-NO" sz="800" dirty="0">
                <a:latin typeface="Arial" panose="020B0604020202020204" pitchFamily="34" charset="0"/>
                <a:cs typeface="Arial" panose="020B0604020202020204" pitchFamily="34" charset="0"/>
              </a:rPr>
              <a:t>.</a:t>
            </a:r>
          </a:p>
        </p:txBody>
      </p:sp>
      <p:pic>
        <p:nvPicPr>
          <p:cNvPr id="24" name="Bilde 23" descr="Et bilde som inneholder person, innendørs, stående, mann&#10;&#10;Automatisk generert beskrivelse">
            <a:extLst>
              <a:ext uri="{FF2B5EF4-FFF2-40B4-BE49-F238E27FC236}">
                <a16:creationId xmlns:a16="http://schemas.microsoft.com/office/drawing/2014/main" id="{E6F3D69C-0141-459B-9354-2148DA819E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8468" y="5781427"/>
            <a:ext cx="1563224" cy="758824"/>
          </a:xfrm>
          <a:prstGeom prst="rect">
            <a:avLst/>
          </a:prstGeom>
        </p:spPr>
      </p:pic>
      <p:sp>
        <p:nvSpPr>
          <p:cNvPr id="27" name="Rektangel 26">
            <a:extLst>
              <a:ext uri="{FF2B5EF4-FFF2-40B4-BE49-F238E27FC236}">
                <a16:creationId xmlns:a16="http://schemas.microsoft.com/office/drawing/2014/main" id="{1AD5587A-85F1-4945-9D2B-4B8DF8C6F1FF}"/>
              </a:ext>
            </a:extLst>
          </p:cNvPr>
          <p:cNvSpPr/>
          <p:nvPr/>
        </p:nvSpPr>
        <p:spPr>
          <a:xfrm>
            <a:off x="180000" y="3270939"/>
            <a:ext cx="1759358" cy="4108817"/>
          </a:xfrm>
          <a:prstGeom prst="rect">
            <a:avLst/>
          </a:prstGeom>
        </p:spPr>
        <p:txBody>
          <a:bodyPr wrap="square">
            <a:spAutoFit/>
          </a:bodyPr>
          <a:lstStyle/>
          <a:p>
            <a:pPr>
              <a:spcAft>
                <a:spcPts val="800"/>
              </a:spcAft>
            </a:pPr>
            <a:r>
              <a:rPr lang="nb-NO" sz="1200" b="1" dirty="0">
                <a:latin typeface="Arial" panose="020B0604020202020204" pitchFamily="34" charset="0"/>
                <a:cs typeface="Arial" panose="020B0604020202020204" pitchFamily="34" charset="0"/>
              </a:rPr>
              <a:t>Molde Rotaryklubb</a:t>
            </a:r>
            <a:endParaRPr lang="nb-NO" sz="1200" dirty="0">
              <a:latin typeface="Arial" panose="020B0604020202020204" pitchFamily="34" charset="0"/>
              <a:cs typeface="Arial" panose="020B0604020202020204" pitchFamily="34" charset="0"/>
            </a:endParaRPr>
          </a:p>
          <a:p>
            <a:pPr>
              <a:spcAft>
                <a:spcPts val="800"/>
              </a:spcAft>
            </a:pPr>
            <a:r>
              <a:rPr lang="nb-NO" sz="1100" dirty="0">
                <a:latin typeface="Arial" panose="020B0604020202020204" pitchFamily="34" charset="0"/>
                <a:cs typeface="Arial" panose="020B0604020202020204" pitchFamily="34" charset="0"/>
              </a:rPr>
              <a:t>Møter hver torsdag 18.00-19.30 på Aker Stadion. </a:t>
            </a:r>
          </a:p>
          <a:p>
            <a:pPr>
              <a:spcAft>
                <a:spcPts val="800"/>
              </a:spcAft>
            </a:pPr>
            <a:r>
              <a:rPr lang="nb-NO" sz="1100" dirty="0">
                <a:latin typeface="Arial" panose="020B0604020202020204" pitchFamily="34" charset="0"/>
                <a:cs typeface="Arial" panose="020B0604020202020204" pitchFamily="34" charset="0"/>
              </a:rPr>
              <a:t>Møtene er åpne.</a:t>
            </a:r>
          </a:p>
          <a:p>
            <a:pPr>
              <a:spcAft>
                <a:spcPts val="800"/>
              </a:spcAft>
            </a:pPr>
            <a:r>
              <a:rPr lang="nb-NO" sz="1100" dirty="0">
                <a:latin typeface="Arial" panose="020B0604020202020204" pitchFamily="34" charset="0"/>
                <a:cs typeface="Arial" panose="020B0604020202020204" pitchFamily="34" charset="0"/>
              </a:rPr>
              <a:t>Hovedprogram er foredragsholdere fra næringsliv, private bedrifter, offentlig virksomhet, kultur og kunst og yrkesforedrag fra egne medlemmer eller bedriftsbesøk. </a:t>
            </a:r>
          </a:p>
          <a:p>
            <a:pPr>
              <a:spcAft>
                <a:spcPts val="800"/>
              </a:spcAft>
            </a:pPr>
            <a:r>
              <a:rPr lang="nb-NO" sz="1100" dirty="0">
                <a:latin typeface="Arial" panose="020B0604020202020204" pitchFamily="34" charset="0"/>
                <a:cs typeface="Arial" panose="020B0604020202020204" pitchFamily="34" charset="0"/>
              </a:rPr>
              <a:t>Sosiale sammenkomster og arrangement flere ganger årlig.</a:t>
            </a:r>
          </a:p>
          <a:p>
            <a:pPr>
              <a:spcAft>
                <a:spcPts val="800"/>
              </a:spcAft>
            </a:pPr>
            <a:r>
              <a:rPr lang="nb-NO" sz="1100" dirty="0">
                <a:latin typeface="Arial" panose="020B0604020202020204" pitchFamily="34" charset="0"/>
                <a:cs typeface="Arial" panose="020B0604020202020204" pitchFamily="34" charset="0"/>
              </a:rPr>
              <a:t>Dugnader på museet og i sansehagen på </a:t>
            </a:r>
            <a:r>
              <a:rPr lang="nb-NO" sz="1100" dirty="0" err="1">
                <a:latin typeface="Arial" panose="020B0604020202020204" pitchFamily="34" charset="0"/>
                <a:cs typeface="Arial" panose="020B0604020202020204" pitchFamily="34" charset="0"/>
              </a:rPr>
              <a:t>Bergmo</a:t>
            </a:r>
            <a:r>
              <a:rPr lang="nb-NO" sz="1100" dirty="0">
                <a:latin typeface="Arial" panose="020B0604020202020204" pitchFamily="34" charset="0"/>
                <a:cs typeface="Arial" panose="020B0604020202020204" pitchFamily="34" charset="0"/>
              </a:rPr>
              <a:t>.</a:t>
            </a:r>
          </a:p>
          <a:p>
            <a:pPr>
              <a:spcAft>
                <a:spcPts val="800"/>
              </a:spcAft>
            </a:pPr>
            <a:r>
              <a:rPr lang="nb-NO" sz="1100" dirty="0">
                <a:latin typeface="Arial" panose="020B0604020202020204" pitchFamily="34" charset="0"/>
                <a:cs typeface="Arial" panose="020B0604020202020204" pitchFamily="34" charset="0"/>
              </a:rPr>
              <a:t>Støtte til ulike lokale og internasjonale prosjekt.</a:t>
            </a:r>
          </a:p>
        </p:txBody>
      </p:sp>
      <p:pic>
        <p:nvPicPr>
          <p:cNvPr id="28" name="Bilde 27">
            <a:extLst>
              <a:ext uri="{FF2B5EF4-FFF2-40B4-BE49-F238E27FC236}">
                <a16:creationId xmlns:a16="http://schemas.microsoft.com/office/drawing/2014/main" id="{A980DADC-8101-49CB-9C7A-55003EDE0E02}"/>
              </a:ext>
            </a:extLst>
          </p:cNvPr>
          <p:cNvPicPr>
            <a:picLocks noChangeAspect="1"/>
          </p:cNvPicPr>
          <p:nvPr/>
        </p:nvPicPr>
        <p:blipFill rotWithShape="1">
          <a:blip r:embed="rId8"/>
          <a:srcRect l="2085" r="2467"/>
          <a:stretch/>
        </p:blipFill>
        <p:spPr>
          <a:xfrm>
            <a:off x="5707878" y="1482549"/>
            <a:ext cx="1873514" cy="1473741"/>
          </a:xfrm>
          <a:prstGeom prst="rect">
            <a:avLst/>
          </a:prstGeom>
        </p:spPr>
      </p:pic>
      <p:sp>
        <p:nvSpPr>
          <p:cNvPr id="30" name="Rektangel 29">
            <a:extLst>
              <a:ext uri="{FF2B5EF4-FFF2-40B4-BE49-F238E27FC236}">
                <a16:creationId xmlns:a16="http://schemas.microsoft.com/office/drawing/2014/main" id="{CB2CB40F-98D9-43C9-BDD5-441D85ECA565}"/>
              </a:ext>
            </a:extLst>
          </p:cNvPr>
          <p:cNvSpPr/>
          <p:nvPr/>
        </p:nvSpPr>
        <p:spPr>
          <a:xfrm>
            <a:off x="5700312" y="182607"/>
            <a:ext cx="4804108" cy="990015"/>
          </a:xfrm>
          <a:prstGeom prst="rect">
            <a:avLst/>
          </a:prstGeom>
        </p:spPr>
        <p:txBody>
          <a:bodyPr wrap="square">
            <a:spAutoFit/>
          </a:bodyPr>
          <a:lstStyle/>
          <a:p>
            <a:pPr>
              <a:spcAft>
                <a:spcPts val="800"/>
              </a:spcAft>
            </a:pPr>
            <a:r>
              <a:rPr lang="nb-NO" sz="1200" b="1" dirty="0">
                <a:latin typeface="Arial" panose="020B0604020202020204" pitchFamily="34" charset="0"/>
                <a:cs typeface="Arial" panose="020B0604020202020204" pitchFamily="34" charset="0"/>
              </a:rPr>
              <a:t>Internasjonale prosjekt</a:t>
            </a:r>
            <a:endParaRPr lang="nb-NO" sz="1100" dirty="0">
              <a:latin typeface="Arial" panose="020B0604020202020204" pitchFamily="34" charset="0"/>
              <a:cs typeface="Arial" panose="020B0604020202020204" pitchFamily="34" charset="0"/>
            </a:endParaRPr>
          </a:p>
          <a:p>
            <a:pPr>
              <a:spcAft>
                <a:spcPts val="800"/>
              </a:spcAft>
            </a:pPr>
            <a:r>
              <a:rPr lang="nb-NO" sz="1100" dirty="0">
                <a:latin typeface="Arial" panose="020B0604020202020204" pitchFamily="34" charset="0"/>
                <a:cs typeface="Arial" panose="020B0604020202020204" pitchFamily="34" charset="0"/>
              </a:rPr>
              <a:t>Internasjonalt gir </a:t>
            </a:r>
            <a:r>
              <a:rPr lang="nb-NO" sz="1100" dirty="0" err="1">
                <a:latin typeface="Arial" panose="020B0604020202020204" pitchFamily="34" charset="0"/>
                <a:cs typeface="Arial" panose="020B0604020202020204" pitchFamily="34" charset="0"/>
              </a:rPr>
              <a:t>Rotary</a:t>
            </a:r>
            <a:r>
              <a:rPr lang="nb-NO" sz="1100" dirty="0">
                <a:latin typeface="Arial" panose="020B0604020202020204" pitchFamily="34" charset="0"/>
                <a:cs typeface="Arial" panose="020B0604020202020204" pitchFamily="34" charset="0"/>
              </a:rPr>
              <a:t> støtte til prosjekter over hele verden, primært gjennom </a:t>
            </a:r>
            <a:r>
              <a:rPr lang="nb-NO" sz="1100" dirty="0" err="1">
                <a:latin typeface="Arial" panose="020B0604020202020204" pitchFamily="34" charset="0"/>
                <a:cs typeface="Arial" panose="020B0604020202020204" pitchFamily="34" charset="0"/>
              </a:rPr>
              <a:t>Rotary</a:t>
            </a:r>
            <a:r>
              <a:rPr lang="nb-NO" sz="1100" dirty="0">
                <a:latin typeface="Arial" panose="020B0604020202020204" pitchFamily="34" charset="0"/>
                <a:cs typeface="Arial" panose="020B0604020202020204" pitchFamily="34" charset="0"/>
              </a:rPr>
              <a:t> Foundation.</a:t>
            </a:r>
          </a:p>
          <a:p>
            <a:pPr>
              <a:spcAft>
                <a:spcPts val="800"/>
              </a:spcAft>
            </a:pPr>
            <a:r>
              <a:rPr lang="nb-NO" sz="1100" dirty="0">
                <a:latin typeface="Arial" panose="020B0604020202020204" pitchFamily="34" charset="0"/>
                <a:cs typeface="Arial" panose="020B0604020202020204" pitchFamily="34" charset="0"/>
              </a:rPr>
              <a:t>Vårt globale prosjekt er kampen mot polio.</a:t>
            </a:r>
          </a:p>
        </p:txBody>
      </p:sp>
      <p:sp>
        <p:nvSpPr>
          <p:cNvPr id="33" name="Rektangel 32">
            <a:extLst>
              <a:ext uri="{FF2B5EF4-FFF2-40B4-BE49-F238E27FC236}">
                <a16:creationId xmlns:a16="http://schemas.microsoft.com/office/drawing/2014/main" id="{04E49DEB-A236-4565-91CC-876D3B26727A}"/>
              </a:ext>
            </a:extLst>
          </p:cNvPr>
          <p:cNvSpPr/>
          <p:nvPr/>
        </p:nvSpPr>
        <p:spPr>
          <a:xfrm>
            <a:off x="5707879" y="3266218"/>
            <a:ext cx="1311108" cy="1903085"/>
          </a:xfrm>
          <a:prstGeom prst="rect">
            <a:avLst/>
          </a:prstGeom>
        </p:spPr>
        <p:txBody>
          <a:bodyPr wrap="square">
            <a:spAutoFit/>
          </a:bodyPr>
          <a:lstStyle/>
          <a:p>
            <a:pPr>
              <a:spcAft>
                <a:spcPts val="800"/>
              </a:spcAft>
            </a:pPr>
            <a:r>
              <a:rPr lang="nb-NO" sz="1200" b="1" dirty="0">
                <a:latin typeface="Arial" panose="020B0604020202020204" pitchFamily="34" charset="0"/>
                <a:cs typeface="Arial" panose="020B0604020202020204" pitchFamily="34" charset="0"/>
              </a:rPr>
              <a:t>Lokale prosjekt</a:t>
            </a:r>
            <a:endParaRPr lang="nb-NO" sz="1200" dirty="0">
              <a:latin typeface="Arial" panose="020B0604020202020204" pitchFamily="34" charset="0"/>
              <a:cs typeface="Arial" panose="020B0604020202020204" pitchFamily="34" charset="0"/>
            </a:endParaRPr>
          </a:p>
          <a:p>
            <a:pPr>
              <a:spcAft>
                <a:spcPts val="800"/>
              </a:spcAft>
            </a:pPr>
            <a:r>
              <a:rPr lang="nb-NO" sz="1100" dirty="0">
                <a:latin typeface="Arial" panose="020B0604020202020204" pitchFamily="34" charset="0"/>
                <a:cs typeface="Arial" panose="020B0604020202020204" pitchFamily="34" charset="0"/>
              </a:rPr>
              <a:t>Molde Rotaryklubb støtter Julegryta ved å organisere og koordinere vakttjenesten ved en av </a:t>
            </a:r>
            <a:r>
              <a:rPr lang="nb-NO" sz="1100" dirty="0" err="1">
                <a:latin typeface="Arial" panose="020B0604020202020204" pitchFamily="34" charset="0"/>
                <a:cs typeface="Arial" panose="020B0604020202020204" pitchFamily="34" charset="0"/>
              </a:rPr>
              <a:t>julegrytene</a:t>
            </a:r>
            <a:r>
              <a:rPr lang="nb-NO" sz="1100" dirty="0">
                <a:latin typeface="Arial" panose="020B0604020202020204" pitchFamily="34" charset="0"/>
                <a:cs typeface="Arial" panose="020B0604020202020204" pitchFamily="34" charset="0"/>
              </a:rPr>
              <a:t> i Molde fra 1. til 22. desember.</a:t>
            </a:r>
          </a:p>
        </p:txBody>
      </p:sp>
      <p:pic>
        <p:nvPicPr>
          <p:cNvPr id="34" name="Bilde 33">
            <a:extLst>
              <a:ext uri="{FF2B5EF4-FFF2-40B4-BE49-F238E27FC236}">
                <a16:creationId xmlns:a16="http://schemas.microsoft.com/office/drawing/2014/main" id="{6A4843CE-42AD-4303-A6C3-EB3922F0375B}"/>
              </a:ext>
            </a:extLst>
          </p:cNvPr>
          <p:cNvPicPr>
            <a:picLocks noChangeAspect="1"/>
          </p:cNvPicPr>
          <p:nvPr/>
        </p:nvPicPr>
        <p:blipFill rotWithShape="1">
          <a:blip r:embed="rId9"/>
          <a:srcRect r="2697" b="9824"/>
          <a:stretch/>
        </p:blipFill>
        <p:spPr>
          <a:xfrm>
            <a:off x="5706409" y="5353139"/>
            <a:ext cx="1873515" cy="2018109"/>
          </a:xfrm>
          <a:prstGeom prst="rect">
            <a:avLst/>
          </a:prstGeom>
        </p:spPr>
      </p:pic>
      <p:sp>
        <p:nvSpPr>
          <p:cNvPr id="35" name="Rektangel 34">
            <a:extLst>
              <a:ext uri="{FF2B5EF4-FFF2-40B4-BE49-F238E27FC236}">
                <a16:creationId xmlns:a16="http://schemas.microsoft.com/office/drawing/2014/main" id="{45B6B736-E671-4A5E-9724-C38AB22E135F}"/>
              </a:ext>
            </a:extLst>
          </p:cNvPr>
          <p:cNvSpPr/>
          <p:nvPr/>
        </p:nvSpPr>
        <p:spPr>
          <a:xfrm>
            <a:off x="7759521" y="7041202"/>
            <a:ext cx="2742888" cy="338554"/>
          </a:xfrm>
          <a:prstGeom prst="rect">
            <a:avLst/>
          </a:prstGeom>
        </p:spPr>
        <p:txBody>
          <a:bodyPr wrap="square">
            <a:spAutoFit/>
          </a:bodyPr>
          <a:lstStyle/>
          <a:p>
            <a:r>
              <a:rPr lang="nb-NO" sz="800" dirty="0">
                <a:latin typeface="Arial" panose="020B0604020202020204" pitchFamily="34" charset="0"/>
                <a:cs typeface="Arial" panose="020B0604020202020204" pitchFamily="34" charset="0"/>
              </a:rPr>
              <a:t>Vårdugnad på museet sammen med Romsdalsmuseets venner</a:t>
            </a:r>
            <a:r>
              <a:rPr lang="nb-NO" sz="800" dirty="0"/>
              <a:t>.</a:t>
            </a:r>
          </a:p>
        </p:txBody>
      </p:sp>
      <p:pic>
        <p:nvPicPr>
          <p:cNvPr id="38" name="Bilde 37" descr="Et bilde som inneholder utendørs, person, bygning, gress&#10;&#10;Automatisk generert beskrivelse">
            <a:extLst>
              <a:ext uri="{FF2B5EF4-FFF2-40B4-BE49-F238E27FC236}">
                <a16:creationId xmlns:a16="http://schemas.microsoft.com/office/drawing/2014/main" id="{BBABAAF8-27E1-4CEB-A1D0-23128982B21A}"/>
              </a:ext>
            </a:extLst>
          </p:cNvPr>
          <p:cNvPicPr>
            <a:picLocks noChangeAspect="1"/>
          </p:cNvPicPr>
          <p:nvPr/>
        </p:nvPicPr>
        <p:blipFill rotWithShape="1">
          <a:blip r:embed="rId10">
            <a:extLst>
              <a:ext uri="{28A0092B-C50C-407E-A947-70E740481C1C}">
                <a14:useLocalDpi xmlns:a14="http://schemas.microsoft.com/office/drawing/2010/main" val="0"/>
              </a:ext>
            </a:extLst>
          </a:blip>
          <a:srcRect t="4282" r="587" b="1189"/>
          <a:stretch/>
        </p:blipFill>
        <p:spPr>
          <a:xfrm>
            <a:off x="7811038" y="3491121"/>
            <a:ext cx="2691372" cy="1458245"/>
          </a:xfrm>
          <a:prstGeom prst="rect">
            <a:avLst/>
          </a:prstGeom>
        </p:spPr>
      </p:pic>
      <p:sp>
        <p:nvSpPr>
          <p:cNvPr id="39" name="TekstSylinder 38">
            <a:extLst>
              <a:ext uri="{FF2B5EF4-FFF2-40B4-BE49-F238E27FC236}">
                <a16:creationId xmlns:a16="http://schemas.microsoft.com/office/drawing/2014/main" id="{C38D6239-7184-436E-BC62-C7D6CF129BFD}"/>
              </a:ext>
            </a:extLst>
          </p:cNvPr>
          <p:cNvSpPr txBox="1"/>
          <p:nvPr/>
        </p:nvSpPr>
        <p:spPr>
          <a:xfrm>
            <a:off x="7759521" y="4955359"/>
            <a:ext cx="2742888" cy="215444"/>
          </a:xfrm>
          <a:prstGeom prst="rect">
            <a:avLst/>
          </a:prstGeom>
          <a:noFill/>
        </p:spPr>
        <p:txBody>
          <a:bodyPr wrap="square" rtlCol="0">
            <a:spAutoFit/>
          </a:bodyPr>
          <a:lstStyle/>
          <a:p>
            <a:r>
              <a:rPr lang="nb-NO" sz="800" dirty="0">
                <a:latin typeface="Arial" panose="020B0604020202020204" pitchFamily="34" charset="0"/>
                <a:cs typeface="Arial" panose="020B0604020202020204" pitchFamily="34" charset="0"/>
              </a:rPr>
              <a:t>Dugnad i </a:t>
            </a:r>
            <a:r>
              <a:rPr lang="nb-NO" sz="800" dirty="0" err="1">
                <a:latin typeface="Arial" panose="020B0604020202020204" pitchFamily="34" charset="0"/>
                <a:cs typeface="Arial" panose="020B0604020202020204" pitchFamily="34" charset="0"/>
              </a:rPr>
              <a:t>Bergmo</a:t>
            </a:r>
            <a:r>
              <a:rPr lang="nb-NO" sz="800" dirty="0">
                <a:latin typeface="Arial" panose="020B0604020202020204" pitchFamily="34" charset="0"/>
                <a:cs typeface="Arial" panose="020B0604020202020204" pitchFamily="34" charset="0"/>
              </a:rPr>
              <a:t> </a:t>
            </a:r>
            <a:r>
              <a:rPr lang="nb-NO" sz="800" dirty="0" err="1">
                <a:latin typeface="Arial" panose="020B0604020202020204" pitchFamily="34" charset="0"/>
                <a:cs typeface="Arial" panose="020B0604020202020204" pitchFamily="34" charset="0"/>
              </a:rPr>
              <a:t>sansehage</a:t>
            </a:r>
            <a:r>
              <a:rPr lang="nb-NO"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28950819"/>
      </p:ext>
    </p:extLst>
  </p:cSld>
  <p:clrMapOvr>
    <a:masterClrMapping/>
  </p:clrMapOvr>
</p:sld>
</file>

<file path=ppt/theme/theme1.xml><?xml version="1.0" encoding="utf-8"?>
<a:theme xmlns:a="http://schemas.openxmlformats.org/drawingml/2006/main" name="Office-tema">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795</TotalTime>
  <Words>510</Words>
  <Application>Microsoft Office PowerPoint</Application>
  <PresentationFormat>Egendefinert</PresentationFormat>
  <Paragraphs>50</Paragraphs>
  <Slides>2</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vt:i4>
      </vt:variant>
    </vt:vector>
  </HeadingPairs>
  <TitlesOfParts>
    <vt:vector size="6" baseType="lpstr">
      <vt:lpstr>Arial</vt:lpstr>
      <vt:lpstr>Calibri</vt:lpstr>
      <vt:lpstr>Calibri Light</vt:lpstr>
      <vt:lpstr>Office-tema</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dc:title>
  <dc:creator>Ida Ellegaard</dc:creator>
  <cp:lastModifiedBy>Ida Ellegaard</cp:lastModifiedBy>
  <cp:revision>101</cp:revision>
  <cp:lastPrinted>2019-12-03T14:21:42Z</cp:lastPrinted>
  <dcterms:created xsi:type="dcterms:W3CDTF">2019-11-16T17:25:12Z</dcterms:created>
  <dcterms:modified xsi:type="dcterms:W3CDTF">2019-12-09T17:47:48Z</dcterms:modified>
</cp:coreProperties>
</file>